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1" r:id="rId1"/>
  </p:sldMasterIdLst>
  <p:notesMasterIdLst>
    <p:notesMasterId r:id="rId8"/>
  </p:notesMasterIdLst>
  <p:sldIdLst>
    <p:sldId id="256" r:id="rId2"/>
    <p:sldId id="257" r:id="rId3"/>
    <p:sldId id="260" r:id="rId4"/>
    <p:sldId id="276" r:id="rId5"/>
    <p:sldId id="278" r:id="rId6"/>
    <p:sldId id="279" r:id="rId7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9"/>
      <p:bold r:id="rId10"/>
      <p:italic r:id="rId11"/>
      <p:boldItalic r:id="rId12"/>
    </p:embeddedFont>
    <p:embeddedFont>
      <p:font typeface="Roboto" panose="020B0604020202020204" charset="0"/>
      <p:regular r:id="rId13"/>
      <p:bold r:id="rId14"/>
      <p:italic r:id="rId15"/>
      <p:boldItalic r:id="rId1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44" autoAdjust="0"/>
    <p:restoredTop sz="94660"/>
  </p:normalViewPr>
  <p:slideViewPr>
    <p:cSldViewPr snapToGrid="0">
      <p:cViewPr varScale="1">
        <p:scale>
          <a:sx n="74" d="100"/>
          <a:sy n="74" d="100"/>
        </p:scale>
        <p:origin x="128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5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8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10" Type="http://schemas.openxmlformats.org/officeDocument/2006/relationships/font" Target="fonts/font2.fntdata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‹№›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25054214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14" name="Shape 1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Shape 115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53317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26" name="Shape 12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Shape 127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952030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66" name="Shape 1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Shape 167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033028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66" name="Shape 1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Shape 167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832947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66" name="Shape 1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Shape 167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298563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66" name="Shape 1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Shape 167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086913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Shape 16" descr="supa4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Shape 17"/>
          <p:cNvSpPr>
            <a:spLocks noGrp="1"/>
          </p:cNvSpPr>
          <p:nvPr>
            <p:ph type="pic" idx="2"/>
          </p:nvPr>
        </p:nvSpPr>
        <p:spPr>
          <a:xfrm>
            <a:off x="0" y="0"/>
            <a:ext cx="54864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‹№›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Рисунок с подписью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5" name="Shape 95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7" name="Shape 9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8" name="Shape 9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9" name="Shape 9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‹№›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Заголовок и вертикальный текст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02" name="Shape 102"/>
          <p:cNvSpPr txBox="1">
            <a:spLocks noGrp="1"/>
          </p:cNvSpPr>
          <p:nvPr>
            <p:ph type="body" idx="1"/>
          </p:nvPr>
        </p:nvSpPr>
        <p:spPr>
          <a:xfrm rot="5400000">
            <a:off x="2309018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3" name="Shape 10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4" name="Shape 10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5" name="Shape 10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‹№›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Вертикальный заголовок и текст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>
            <a:spLocks noGrp="1"/>
          </p:cNvSpPr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9" name="Shape 10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0" name="Shape 1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1" name="Shape 1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‹№›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Заголовок и объект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‹№›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Два объекта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‹№›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Заголовок раздела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‹№›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eet The Team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rgbClr val="424C53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424C5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6" name="Shape 46"/>
          <p:cNvSpPr>
            <a:spLocks noGrp="1"/>
          </p:cNvSpPr>
          <p:nvPr>
            <p:ph type="pic" idx="2"/>
          </p:nvPr>
        </p:nvSpPr>
        <p:spPr>
          <a:xfrm>
            <a:off x="745316" y="1956681"/>
            <a:ext cx="1371600" cy="18288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spcBef>
                <a:spcPts val="240"/>
              </a:spcBef>
              <a:spcAft>
                <a:spcPts val="0"/>
              </a:spcAft>
              <a:buClr>
                <a:srgbClr val="F2F2F2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7" name="Shape 47"/>
          <p:cNvSpPr>
            <a:spLocks noGrp="1"/>
          </p:cNvSpPr>
          <p:nvPr>
            <p:ph type="pic" idx="3"/>
          </p:nvPr>
        </p:nvSpPr>
        <p:spPr>
          <a:xfrm>
            <a:off x="2780639" y="2008063"/>
            <a:ext cx="1371600" cy="18288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spcBef>
                <a:spcPts val="240"/>
              </a:spcBef>
              <a:spcAft>
                <a:spcPts val="0"/>
              </a:spcAft>
              <a:buClr>
                <a:srgbClr val="F2F2F2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" name="Shape 48"/>
          <p:cNvSpPr>
            <a:spLocks noGrp="1"/>
          </p:cNvSpPr>
          <p:nvPr>
            <p:ph type="pic" idx="4"/>
          </p:nvPr>
        </p:nvSpPr>
        <p:spPr>
          <a:xfrm>
            <a:off x="4800602" y="2008063"/>
            <a:ext cx="1371600" cy="18288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spcBef>
                <a:spcPts val="240"/>
              </a:spcBef>
              <a:spcAft>
                <a:spcPts val="0"/>
              </a:spcAft>
              <a:buClr>
                <a:srgbClr val="F2F2F2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9" name="Shape 49"/>
          <p:cNvSpPr>
            <a:spLocks noGrp="1"/>
          </p:cNvSpPr>
          <p:nvPr>
            <p:ph type="pic" idx="5"/>
          </p:nvPr>
        </p:nvSpPr>
        <p:spPr>
          <a:xfrm>
            <a:off x="6866090" y="2008063"/>
            <a:ext cx="1371600" cy="18288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spcBef>
                <a:spcPts val="240"/>
              </a:spcBef>
              <a:spcAft>
                <a:spcPts val="0"/>
              </a:spcAft>
              <a:buClr>
                <a:srgbClr val="F2F2F2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body" idx="1"/>
          </p:nvPr>
        </p:nvSpPr>
        <p:spPr>
          <a:xfrm>
            <a:off x="2057402" y="1066800"/>
            <a:ext cx="5029200" cy="4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ctr" rtl="0">
              <a:spcBef>
                <a:spcPts val="210"/>
              </a:spcBef>
              <a:spcAft>
                <a:spcPts val="0"/>
              </a:spcAft>
              <a:buClr>
                <a:srgbClr val="FF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body" idx="6"/>
          </p:nvPr>
        </p:nvSpPr>
        <p:spPr>
          <a:xfrm>
            <a:off x="684214" y="4953000"/>
            <a:ext cx="1843230" cy="7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body" idx="7"/>
          </p:nvPr>
        </p:nvSpPr>
        <p:spPr>
          <a:xfrm>
            <a:off x="2728771" y="4953000"/>
            <a:ext cx="1843230" cy="7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body" idx="8"/>
          </p:nvPr>
        </p:nvSpPr>
        <p:spPr>
          <a:xfrm>
            <a:off x="684214" y="4248149"/>
            <a:ext cx="1830388" cy="400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210"/>
              </a:spcBef>
              <a:spcAft>
                <a:spcPts val="0"/>
              </a:spcAft>
              <a:buClr>
                <a:srgbClr val="FF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5275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–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5275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–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5275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»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body" idx="9"/>
          </p:nvPr>
        </p:nvSpPr>
        <p:spPr>
          <a:xfrm>
            <a:off x="684212" y="4487334"/>
            <a:ext cx="1097280" cy="309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body" idx="13"/>
          </p:nvPr>
        </p:nvSpPr>
        <p:spPr>
          <a:xfrm>
            <a:off x="2741613" y="4241800"/>
            <a:ext cx="1830388" cy="400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210"/>
              </a:spcBef>
              <a:spcAft>
                <a:spcPts val="0"/>
              </a:spcAft>
              <a:buClr>
                <a:srgbClr val="FF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5275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–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5275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–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5275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»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body" idx="14"/>
          </p:nvPr>
        </p:nvSpPr>
        <p:spPr>
          <a:xfrm>
            <a:off x="2741612" y="4480985"/>
            <a:ext cx="1097280" cy="309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body" idx="15"/>
          </p:nvPr>
        </p:nvSpPr>
        <p:spPr>
          <a:xfrm>
            <a:off x="4800600" y="4953000"/>
            <a:ext cx="1843230" cy="7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body" idx="16"/>
          </p:nvPr>
        </p:nvSpPr>
        <p:spPr>
          <a:xfrm>
            <a:off x="4813444" y="4241800"/>
            <a:ext cx="1830388" cy="400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210"/>
              </a:spcBef>
              <a:spcAft>
                <a:spcPts val="0"/>
              </a:spcAft>
              <a:buClr>
                <a:srgbClr val="FF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5275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–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5275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–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5275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»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body" idx="17"/>
          </p:nvPr>
        </p:nvSpPr>
        <p:spPr>
          <a:xfrm>
            <a:off x="4813442" y="4480985"/>
            <a:ext cx="1097280" cy="309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body" idx="18"/>
          </p:nvPr>
        </p:nvSpPr>
        <p:spPr>
          <a:xfrm>
            <a:off x="6919772" y="4953000"/>
            <a:ext cx="1843230" cy="7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body" idx="19"/>
          </p:nvPr>
        </p:nvSpPr>
        <p:spPr>
          <a:xfrm>
            <a:off x="6932614" y="4241800"/>
            <a:ext cx="1830388" cy="400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210"/>
              </a:spcBef>
              <a:spcAft>
                <a:spcPts val="0"/>
              </a:spcAft>
              <a:buClr>
                <a:srgbClr val="FF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5275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–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5275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–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5275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»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body" idx="20"/>
          </p:nvPr>
        </p:nvSpPr>
        <p:spPr>
          <a:xfrm>
            <a:off x="6932612" y="4480985"/>
            <a:ext cx="1097280" cy="309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‹№›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Титульный слайд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‹№›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Сравнение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8" name="Shape 7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‹№›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Только заголовок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3" name="Shape 8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4" name="Shape 8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5" name="Shape 8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‹№›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Объект с подписью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8" name="Shape 88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9" name="Shape 89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0" name="Shape 9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1" name="Shape 9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2" name="Shape 9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‹№›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‹№›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mykhailo-haidei-30334076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Shape 117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228" r="219"/>
          <a:stretch/>
        </p:blipFill>
        <p:spPr>
          <a:xfrm>
            <a:off x="2825" y="5200"/>
            <a:ext cx="5436000" cy="68529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BFCFEC"/>
              </a:gs>
              <a:gs pos="100000">
                <a:srgbClr val="BFCFEC"/>
              </a:gs>
            </a:gsLst>
            <a:lin ang="5400012" scaled="0"/>
          </a:gradFill>
          <a:ln>
            <a:noFill/>
          </a:ln>
        </p:spPr>
      </p:pic>
      <p:pic>
        <p:nvPicPr>
          <p:cNvPr id="118" name="Shape 1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775" y="20470"/>
            <a:ext cx="5431912" cy="681705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Shape 119"/>
          <p:cNvSpPr/>
          <p:nvPr/>
        </p:nvSpPr>
        <p:spPr>
          <a:xfrm>
            <a:off x="6593709" y="6094941"/>
            <a:ext cx="1527300" cy="2580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</a:pPr>
            <a:r>
              <a:rPr lang="en-US" sz="1000" b="1" i="0" u="none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000" b="1" i="0" u="none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" name="Shape 120"/>
          <p:cNvSpPr/>
          <p:nvPr/>
        </p:nvSpPr>
        <p:spPr>
          <a:xfrm>
            <a:off x="5438825" y="0"/>
            <a:ext cx="42900" cy="6858000"/>
          </a:xfrm>
          <a:prstGeom prst="rect">
            <a:avLst/>
          </a:prstGeom>
          <a:gradFill>
            <a:gsLst>
              <a:gs pos="0">
                <a:srgbClr val="DB0000"/>
              </a:gs>
              <a:gs pos="100000">
                <a:srgbClr val="540303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ED374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Shape 121"/>
          <p:cNvSpPr/>
          <p:nvPr/>
        </p:nvSpPr>
        <p:spPr>
          <a:xfrm>
            <a:off x="323528" y="3175385"/>
            <a:ext cx="4752600" cy="5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2800" i="0" u="none" strike="noStrike" cap="none" dirty="0" smtClean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Лекція </a:t>
            </a:r>
            <a:r>
              <a:rPr lang="en-US" sz="28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6</a:t>
            </a:r>
            <a:endParaRPr sz="1000" i="0" u="none" strike="noStrike" cap="none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2" name="Shape 1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07471" y="1924981"/>
            <a:ext cx="2276475" cy="657225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Shape 123"/>
          <p:cNvSpPr txBox="1"/>
          <p:nvPr/>
        </p:nvSpPr>
        <p:spPr>
          <a:xfrm>
            <a:off x="6143625" y="3000800"/>
            <a:ext cx="2476500" cy="94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latin typeface="Roboto"/>
                <a:ea typeface="Roboto"/>
                <a:cs typeface="Roboto"/>
                <a:sym typeface="Roboto"/>
              </a:rPr>
              <a:t>IT Education</a:t>
            </a:r>
            <a:endParaRPr sz="3000" b="1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latin typeface="Roboto"/>
                <a:ea typeface="Roboto"/>
                <a:cs typeface="Roboto"/>
                <a:sym typeface="Roboto"/>
              </a:rPr>
              <a:t>Academy</a:t>
            </a:r>
            <a:endParaRPr sz="3000" b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/>
          <p:nvPr/>
        </p:nvSpPr>
        <p:spPr>
          <a:xfrm>
            <a:off x="5436096" y="0"/>
            <a:ext cx="3707904" cy="68580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Shape 130"/>
          <p:cNvSpPr/>
          <p:nvPr/>
        </p:nvSpPr>
        <p:spPr>
          <a:xfrm>
            <a:off x="5436100" y="4583900"/>
            <a:ext cx="45600" cy="2274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ED374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Shape 131"/>
          <p:cNvSpPr txBox="1"/>
          <p:nvPr/>
        </p:nvSpPr>
        <p:spPr>
          <a:xfrm>
            <a:off x="417609" y="1590916"/>
            <a:ext cx="4279500" cy="8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3000" b="1" dirty="0" smtClean="0">
                <a:solidFill>
                  <a:srgbClr val="CC0000"/>
                </a:solidFill>
                <a:latin typeface="Roboto"/>
                <a:ea typeface="Roboto"/>
                <a:cs typeface="Roboto"/>
                <a:sym typeface="Roboto"/>
              </a:rPr>
              <a:t>Михайло </a:t>
            </a:r>
            <a:r>
              <a:rPr lang="uk-UA" sz="3000" b="1" dirty="0" err="1" smtClean="0">
                <a:solidFill>
                  <a:srgbClr val="CC0000"/>
                </a:solidFill>
                <a:latin typeface="Roboto"/>
                <a:ea typeface="Roboto"/>
                <a:cs typeface="Roboto"/>
                <a:sym typeface="Roboto"/>
              </a:rPr>
              <a:t>Гайдей</a:t>
            </a:r>
            <a:endParaRPr sz="3000" b="1" i="0" u="none" strike="noStrike" cap="none" dirty="0">
              <a:solidFill>
                <a:srgbClr val="CC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2" name="Shape 132"/>
          <p:cNvSpPr txBox="1"/>
          <p:nvPr/>
        </p:nvSpPr>
        <p:spPr>
          <a:xfrm>
            <a:off x="5940152" y="4513312"/>
            <a:ext cx="2991900" cy="172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 i="0" u="none" strike="noStrike" cap="none" dirty="0" smtClean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КОНТАКТ</a:t>
            </a:r>
            <a:r>
              <a:rPr lang="uk-UA" sz="1700" b="1" dirty="0" smtClean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НІ</a:t>
            </a:r>
            <a:r>
              <a:rPr lang="en-US" sz="1700" b="1" i="0" u="none" strike="noStrike" cap="none" dirty="0" smtClean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 ДАН</a:t>
            </a:r>
            <a:r>
              <a:rPr lang="uk-UA" sz="1700" b="1" i="0" u="none" strike="noStrike" cap="none" dirty="0" smtClean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І</a:t>
            </a:r>
            <a:endParaRPr sz="1700" dirty="0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spcBef>
                <a:spcPts val="320"/>
              </a:spcBef>
              <a:spcAft>
                <a:spcPts val="0"/>
              </a:spcAft>
              <a:buNone/>
            </a:pPr>
            <a:endParaRPr sz="1600" b="1" i="0" u="none" strike="noStrike" cap="none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>
              <a:lnSpc>
                <a:spcPct val="115000"/>
              </a:lnSpc>
              <a:spcBef>
                <a:spcPts val="320"/>
              </a:spcBef>
            </a:pPr>
            <a:r>
              <a:rPr lang="en-US" sz="1500" dirty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https://</a:t>
            </a:r>
            <a:r>
              <a:rPr lang="en-US" sz="1500" dirty="0" smtClean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www.linkedin.com/in/mykhailo-haidei-30334076/</a:t>
            </a:r>
            <a:endParaRPr lang="uk-UA" sz="1500" dirty="0" smtClean="0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0">
              <a:lnSpc>
                <a:spcPct val="115000"/>
              </a:lnSpc>
              <a:spcBef>
                <a:spcPts val="320"/>
              </a:spcBef>
            </a:pPr>
            <a:r>
              <a:rPr lang="en-US" sz="1500" dirty="0" smtClean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mykhailo.haidei@gmail.com</a:t>
            </a:r>
            <a:endParaRPr sz="1500" dirty="0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3" name="Shape 133"/>
          <p:cNvSpPr txBox="1">
            <a:spLocks noGrp="1"/>
          </p:cNvSpPr>
          <p:nvPr>
            <p:ph type="body" idx="1"/>
          </p:nvPr>
        </p:nvSpPr>
        <p:spPr>
          <a:xfrm>
            <a:off x="5969374" y="527690"/>
            <a:ext cx="2724900" cy="3074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42900" marR="0" lvl="0" indent="-342900" algn="ctr" rtl="0"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800"/>
              <a:buFont typeface="Arial"/>
              <a:buNone/>
            </a:pPr>
            <a:r>
              <a:rPr lang="en-US" sz="1800" i="0" u="none" strike="noStrike" cap="none" dirty="0" err="1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Фото</a:t>
            </a:r>
            <a:endParaRPr dirty="0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42900" marR="0" lvl="0" indent="-342900" algn="ctr" rtl="0">
              <a:spcBef>
                <a:spcPts val="360"/>
              </a:spcBef>
              <a:spcAft>
                <a:spcPts val="0"/>
              </a:spcAft>
              <a:buClr>
                <a:srgbClr val="D8D8D8"/>
              </a:buClr>
              <a:buSzPts val="1800"/>
              <a:buFont typeface="Arial"/>
              <a:buNone/>
            </a:pPr>
            <a:r>
              <a:rPr lang="en-US" sz="1800" i="0" u="none" strike="noStrike" cap="none" dirty="0" err="1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инструктора</a:t>
            </a:r>
            <a:endParaRPr sz="1800" i="0" u="none" strike="noStrike" cap="none" dirty="0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4" name="Shape 134"/>
          <p:cNvSpPr/>
          <p:nvPr/>
        </p:nvSpPr>
        <p:spPr>
          <a:xfrm>
            <a:off x="5436100" y="-600"/>
            <a:ext cx="45600" cy="45846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ED374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Shape 135"/>
          <p:cNvSpPr txBox="1"/>
          <p:nvPr/>
        </p:nvSpPr>
        <p:spPr>
          <a:xfrm>
            <a:off x="3714750" y="360550"/>
            <a:ext cx="13335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6" name="Shape 1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3700" y="299613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Shape 137"/>
          <p:cNvSpPr txBox="1"/>
          <p:nvPr/>
        </p:nvSpPr>
        <p:spPr>
          <a:xfrm>
            <a:off x="-143100" y="2717216"/>
            <a:ext cx="4197000" cy="27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rgbClr val="424C53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endParaRPr sz="1800" b="0" i="0" u="none" strike="noStrike" cap="none" dirty="0">
              <a:solidFill>
                <a:srgbClr val="424C5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Noto Sans Symbols"/>
              <a:buChar char="◆"/>
            </a:pPr>
            <a:r>
              <a:rPr lang="uk-UA" sz="1800" dirty="0" smtClean="0">
                <a:latin typeface="Roboto"/>
                <a:ea typeface="Roboto"/>
                <a:cs typeface="Roboto"/>
                <a:sym typeface="Roboto"/>
              </a:rPr>
              <a:t>Інструктор </a:t>
            </a:r>
            <a:r>
              <a:rPr lang="en-US" sz="1800" b="1" i="0" u="none" strike="noStrike" cap="none" dirty="0" smtClean="0">
                <a:latin typeface="Roboto"/>
                <a:ea typeface="Roboto"/>
                <a:cs typeface="Roboto"/>
                <a:sym typeface="Roboto"/>
              </a:rPr>
              <a:t>IT </a:t>
            </a:r>
            <a:r>
              <a:rPr lang="en-US" sz="1800" b="1" i="0" u="none" strike="noStrike" cap="none" dirty="0">
                <a:latin typeface="Roboto"/>
                <a:ea typeface="Roboto"/>
                <a:cs typeface="Roboto"/>
                <a:sym typeface="Roboto"/>
              </a:rPr>
              <a:t>Education Academy</a:t>
            </a:r>
            <a:endParaRPr sz="1800" dirty="0"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04800">
              <a:lnSpc>
                <a:spcPct val="115000"/>
              </a:lnSpc>
              <a:spcBef>
                <a:spcPts val="360"/>
              </a:spcBef>
              <a:buSzPts val="1200"/>
              <a:buFont typeface="Noto Sans Symbols"/>
              <a:buChar char="◆"/>
            </a:pPr>
            <a:r>
              <a:rPr lang="en-US" sz="1800" dirty="0" err="1"/>
              <a:t>.Net</a:t>
            </a:r>
            <a:r>
              <a:rPr lang="en-US" sz="1800" dirty="0"/>
              <a:t> Software </a:t>
            </a:r>
            <a:r>
              <a:rPr lang="en-US" sz="1800" dirty="0" smtClean="0"/>
              <a:t>developer at </a:t>
            </a:r>
            <a:r>
              <a:rPr lang="en-US" sz="1800" i="0" u="none" strike="noStrike" cap="none" dirty="0" smtClean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800" b="1" i="0" u="none" strike="noStrike" cap="none" dirty="0" smtClean="0">
                <a:latin typeface="Roboto"/>
                <a:ea typeface="Roboto"/>
                <a:cs typeface="Roboto"/>
                <a:sym typeface="Roboto"/>
              </a:rPr>
              <a:t>3Shape</a:t>
            </a:r>
            <a:endParaRPr sz="1600" i="0" u="none" strike="noStrike" cap="none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9374" y="527690"/>
            <a:ext cx="2419472" cy="3075411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 txBox="1">
            <a:spLocks noGrp="1"/>
          </p:cNvSpPr>
          <p:nvPr>
            <p:ph type="title"/>
          </p:nvPr>
        </p:nvSpPr>
        <p:spPr>
          <a:xfrm>
            <a:off x="353699" y="1139304"/>
            <a:ext cx="7684831" cy="5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uk-UA" sz="3300" b="1" i="0" u="none" strike="noStrike" cap="none" dirty="0" smtClean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Теми сьогоднішньої лекції</a:t>
            </a:r>
            <a:endParaRPr sz="3300" b="1" i="0" u="none" strike="noStrike" cap="none" dirty="0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0" name="Shape 170"/>
          <p:cNvSpPr txBox="1">
            <a:spLocks noGrp="1"/>
          </p:cNvSpPr>
          <p:nvPr>
            <p:ph type="body" idx="1"/>
          </p:nvPr>
        </p:nvSpPr>
        <p:spPr>
          <a:xfrm>
            <a:off x="555858" y="2261264"/>
            <a:ext cx="8110469" cy="4385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indent="-28575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  <a:buSzPts val="2000"/>
            </a:pPr>
            <a:r>
              <a:rPr lang="uk-UA" sz="3000" dirty="0" smtClean="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rPr>
              <a:t>Паралельне та асинхронне виконання коду</a:t>
            </a:r>
          </a:p>
          <a:p>
            <a:pPr marL="285750" indent="-28575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  <a:buSzPts val="2000"/>
            </a:pPr>
            <a:r>
              <a:rPr lang="en-US" sz="3000" dirty="0" smtClean="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rPr>
              <a:t>Classes Task, Thread</a:t>
            </a:r>
          </a:p>
          <a:p>
            <a:pPr marL="285750" indent="-28575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  <a:buSzPts val="2000"/>
            </a:pPr>
            <a:r>
              <a:rPr lang="en-US" sz="3000" smtClean="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rPr>
              <a:t>lock</a:t>
            </a:r>
            <a:endParaRPr lang="en-US" sz="3000" dirty="0">
              <a:solidFill>
                <a:srgbClr val="A5A5A5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85750" indent="-28575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  <a:buSzPts val="2000"/>
            </a:pPr>
            <a:r>
              <a:rPr lang="en-US" sz="3000" dirty="0" err="1" smtClean="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rPr>
              <a:t>async</a:t>
            </a:r>
            <a:r>
              <a:rPr lang="en-US" sz="3000" dirty="0" smtClean="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rPr>
              <a:t>/await</a:t>
            </a:r>
            <a:endParaRPr lang="uk-UA" sz="3000" dirty="0" smtClean="0">
              <a:solidFill>
                <a:srgbClr val="A5A5A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5" name="Shape 175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6" name="Shape 1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 txBox="1">
            <a:spLocks noGrp="1"/>
          </p:cNvSpPr>
          <p:nvPr>
            <p:ph type="title"/>
          </p:nvPr>
        </p:nvSpPr>
        <p:spPr>
          <a:xfrm>
            <a:off x="353699" y="1139304"/>
            <a:ext cx="7684831" cy="5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/>
            <a:r>
              <a:rPr lang="uk-UA" sz="3300" b="1" dirty="0" smtClean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Паралельні обчислення</a:t>
            </a:r>
            <a:endParaRPr lang="en-US" sz="3300" b="1" dirty="0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0" name="Shape 170"/>
          <p:cNvSpPr txBox="1">
            <a:spLocks noGrp="1"/>
          </p:cNvSpPr>
          <p:nvPr>
            <p:ph type="body" idx="1"/>
          </p:nvPr>
        </p:nvSpPr>
        <p:spPr>
          <a:xfrm>
            <a:off x="555858" y="2261264"/>
            <a:ext cx="8110469" cy="4385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indent="-28575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  <a:buSzPts val="2000"/>
            </a:pPr>
            <a:r>
              <a:rPr lang="uk-UA" sz="3000" dirty="0" smtClean="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rPr>
              <a:t>Декілька ресурсів працюють над однією задачею одночасно </a:t>
            </a:r>
          </a:p>
          <a:p>
            <a:pPr marL="285750" indent="-28575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  <a:buSzPts val="2000"/>
            </a:pPr>
            <a:r>
              <a:rPr lang="uk-UA" sz="3000" dirty="0" smtClean="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rPr>
              <a:t>Приклад паралельного обчислення: код, що обробляє масив даних і кожен окремий потік відповідальний за обробко певної частини </a:t>
            </a:r>
            <a:r>
              <a:rPr lang="uk-UA" sz="3000" dirty="0" err="1" smtClean="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rPr>
              <a:t>масива</a:t>
            </a:r>
            <a:endParaRPr lang="en-US" sz="3000" dirty="0" smtClean="0">
              <a:solidFill>
                <a:srgbClr val="A5A5A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5" name="Shape 175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6" name="Shape 1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36555776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 txBox="1">
            <a:spLocks noGrp="1"/>
          </p:cNvSpPr>
          <p:nvPr>
            <p:ph type="title"/>
          </p:nvPr>
        </p:nvSpPr>
        <p:spPr>
          <a:xfrm>
            <a:off x="353699" y="1139304"/>
            <a:ext cx="7684831" cy="5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/>
            <a:r>
              <a:rPr lang="uk-UA" sz="3300" b="1" dirty="0" smtClean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Асинхронне виконання коду</a:t>
            </a:r>
            <a:endParaRPr lang="en-US" sz="3300" b="1" dirty="0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0" name="Shape 170"/>
          <p:cNvSpPr txBox="1">
            <a:spLocks noGrp="1"/>
          </p:cNvSpPr>
          <p:nvPr>
            <p:ph type="body" idx="1"/>
          </p:nvPr>
        </p:nvSpPr>
        <p:spPr>
          <a:xfrm>
            <a:off x="465706" y="2064133"/>
            <a:ext cx="8163139" cy="46715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indent="-28575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  <a:buSzPts val="2000"/>
            </a:pPr>
            <a:r>
              <a:rPr lang="uk-UA" sz="3000" dirty="0" smtClean="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rPr>
              <a:t>Приклад: у вас є контейнер із обідом, ви виклали обід на тарілку і поклали тарілку із обідом в мікрохвильову піч (поки все виконувалось по черзі (синхронно) тепер у вас є вибір: можна стояти й чекати, поки </a:t>
            </a:r>
            <a:r>
              <a:rPr lang="uk-UA" sz="3000" dirty="0" err="1" smtClean="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rPr>
              <a:t>мікрохвильовка</a:t>
            </a:r>
            <a:r>
              <a:rPr lang="uk-UA" sz="3000" dirty="0" smtClean="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rPr>
              <a:t> закінчить розігрівати їжу і тоді помити контейнер (синхронно), або поки </a:t>
            </a:r>
            <a:r>
              <a:rPr lang="uk-UA" sz="3000" dirty="0" err="1" smtClean="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rPr>
              <a:t>мікрохвильовка</a:t>
            </a:r>
            <a:r>
              <a:rPr lang="uk-UA" sz="3000" dirty="0" smtClean="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rPr>
              <a:t> працює, помити контейнер (це асинхронно)</a:t>
            </a:r>
            <a:endParaRPr lang="en-US" sz="3000" dirty="0" smtClean="0">
              <a:solidFill>
                <a:srgbClr val="A5A5A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5" name="Shape 175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6" name="Shape 1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91332829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 txBox="1">
            <a:spLocks noGrp="1"/>
          </p:cNvSpPr>
          <p:nvPr>
            <p:ph type="title"/>
          </p:nvPr>
        </p:nvSpPr>
        <p:spPr>
          <a:xfrm>
            <a:off x="353699" y="1139304"/>
            <a:ext cx="7684831" cy="5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/>
            <a:r>
              <a:rPr lang="uk-UA" sz="3300" b="1" dirty="0" smtClean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Корисні посилання</a:t>
            </a:r>
            <a:endParaRPr lang="en-US" sz="3300" b="1" dirty="0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0" name="Shape 170"/>
          <p:cNvSpPr txBox="1">
            <a:spLocks noGrp="1"/>
          </p:cNvSpPr>
          <p:nvPr>
            <p:ph type="body" idx="1"/>
          </p:nvPr>
        </p:nvSpPr>
        <p:spPr>
          <a:xfrm>
            <a:off x="465706" y="2064133"/>
            <a:ext cx="8163139" cy="46715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indent="-28575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  <a:buSzPts val="2000"/>
            </a:pPr>
            <a:r>
              <a:rPr lang="en-US" sz="3000" dirty="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rPr>
              <a:t>https://deadlockempire.github.io</a:t>
            </a:r>
            <a:endParaRPr lang="en-US" sz="3000" dirty="0" smtClean="0">
              <a:solidFill>
                <a:srgbClr val="A5A5A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5" name="Shape 175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6" name="Shape 1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87512081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722</TotalTime>
  <Words>157</Words>
  <Application>Microsoft Office PowerPoint</Application>
  <PresentationFormat>Екран (4:3)</PresentationFormat>
  <Paragraphs>37</Paragraphs>
  <Slides>6</Slides>
  <Notes>6</Notes>
  <HiddenSlides>0</HiddenSlides>
  <MMClips>0</MMClips>
  <ScaleCrop>false</ScaleCrop>
  <HeadingPairs>
    <vt:vector size="6" baseType="variant">
      <vt:variant>
        <vt:lpstr>Використані шрифти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слайдів</vt:lpstr>
      </vt:variant>
      <vt:variant>
        <vt:i4>6</vt:i4>
      </vt:variant>
    </vt:vector>
  </HeadingPairs>
  <TitlesOfParts>
    <vt:vector size="11" baseType="lpstr">
      <vt:lpstr>Arial</vt:lpstr>
      <vt:lpstr>Noto Sans Symbols</vt:lpstr>
      <vt:lpstr>Calibri</vt:lpstr>
      <vt:lpstr>Roboto</vt:lpstr>
      <vt:lpstr>Тема Office</vt:lpstr>
      <vt:lpstr>Презентація PowerPoint</vt:lpstr>
      <vt:lpstr>Презентація PowerPoint</vt:lpstr>
      <vt:lpstr>Теми сьогоднішньої лекції</vt:lpstr>
      <vt:lpstr>Паралельні обчислення</vt:lpstr>
      <vt:lpstr>Асинхронне виконання коду</vt:lpstr>
      <vt:lpstr>Корисні посилання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Презентація PowerPoint</dc:title>
  <dc:creator>Mykhailo Haidei</dc:creator>
  <cp:lastModifiedBy>Mykhailo Haidei</cp:lastModifiedBy>
  <cp:revision>41</cp:revision>
  <dcterms:modified xsi:type="dcterms:W3CDTF">2019-05-29T20:11:32Z</dcterms:modified>
</cp:coreProperties>
</file>